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59" r:id="rId5"/>
    <p:sldId id="258" r:id="rId6"/>
    <p:sldId id="260" r:id="rId7"/>
    <p:sldId id="262" r:id="rId8"/>
    <p:sldId id="266" r:id="rId9"/>
    <p:sldId id="261" r:id="rId10"/>
    <p:sldId id="263" r:id="rId11"/>
    <p:sldId id="264" r:id="rId12"/>
    <p:sldId id="265" r:id="rId13"/>
    <p:sldId id="267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1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6324C1-CFED-446D-AA5B-9D43ABCEC03C}" type="datetimeFigureOut">
              <a:rPr lang="nl-NL" smtClean="0"/>
              <a:t>8-9-2013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C6EC2F-0F5A-41B7-B7CF-504F6E780DA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296143"/>
          </a:xfrm>
        </p:spPr>
        <p:txBody>
          <a:bodyPr/>
          <a:lstStyle/>
          <a:p>
            <a:pPr algn="ctr"/>
            <a:r>
              <a:rPr lang="nl-NL" dirty="0" smtClean="0"/>
              <a:t>Gamma-Scintigrafie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2564905"/>
            <a:ext cx="7772400" cy="1584176"/>
          </a:xfrm>
        </p:spPr>
        <p:txBody>
          <a:bodyPr/>
          <a:lstStyle/>
          <a:p>
            <a:pPr algn="ctr"/>
            <a:r>
              <a:rPr lang="nl-NL" dirty="0" smtClean="0"/>
              <a:t>Aanvullende diagnostische beeldvorming met behulp van radioactieve straling.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6105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>Voorbeelden van scintigrafie:</a:t>
            </a:r>
            <a:br>
              <a:rPr lang="nl-NL" dirty="0" smtClean="0"/>
            </a:br>
            <a:r>
              <a:rPr lang="nl-NL" sz="3100" dirty="0" smtClean="0"/>
              <a:t>elleboogdysplasie bij de hond</a:t>
            </a:r>
            <a:endParaRPr lang="nl-NL" sz="31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Hond met vermoeden van </a:t>
            </a:r>
            <a:r>
              <a:rPr lang="nl-NL" dirty="0" err="1" smtClean="0"/>
              <a:t>elleboog</a:t>
            </a:r>
            <a:r>
              <a:rPr lang="nl-NL" dirty="0" smtClean="0"/>
              <a:t> problemen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nl-NL" dirty="0" smtClean="0"/>
              <a:t>Rood: actief gebied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61" y="1988839"/>
            <a:ext cx="3915074" cy="2880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079" y="1988839"/>
            <a:ext cx="2819297" cy="302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01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/>
              <a:t>Voorbeelden van scintigrafie:</a:t>
            </a:r>
            <a:br>
              <a:rPr lang="nl-NL" dirty="0" smtClean="0"/>
            </a:br>
            <a:r>
              <a:rPr lang="nl-NL" sz="2800" dirty="0" smtClean="0"/>
              <a:t>Paard pijnlijk na val.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Rood: actief gebied in de wervelkolom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Wijst op een scheur, die op X-</a:t>
            </a:r>
            <a:r>
              <a:rPr lang="nl-NL" dirty="0" err="1" smtClean="0"/>
              <a:t>ray</a:t>
            </a:r>
            <a:r>
              <a:rPr lang="nl-NL" dirty="0" smtClean="0"/>
              <a:t> niet te zien was.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666875"/>
            <a:ext cx="6934200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999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Beschermende </a:t>
            </a:r>
            <a:r>
              <a:rPr lang="nl-NL" dirty="0" smtClean="0"/>
              <a:t>kledij</a:t>
            </a: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err="1" smtClean="0"/>
              <a:t>Personendosimetrie</a:t>
            </a: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 </a:t>
            </a:r>
          </a:p>
          <a:p>
            <a:r>
              <a:rPr lang="nl-NL" dirty="0" smtClean="0"/>
              <a:t>Lood(glas)schermen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Beschermende </a:t>
            </a:r>
            <a:r>
              <a:rPr lang="nl-NL" dirty="0"/>
              <a:t>omhulsels voor injectie-flacons en </a:t>
            </a:r>
            <a:r>
              <a:rPr lang="nl-NL" dirty="0" smtClean="0"/>
              <a:t>spuiten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Afgeschermde </a:t>
            </a:r>
            <a:r>
              <a:rPr lang="nl-NL" dirty="0"/>
              <a:t>opslagplaatsen voor de isotopen en het </a:t>
            </a:r>
            <a:r>
              <a:rPr lang="nl-NL" dirty="0" smtClean="0"/>
              <a:t>afval</a:t>
            </a:r>
          </a:p>
          <a:p>
            <a:endParaRPr lang="nl-NL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Veiligheidsmaatregelen.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1563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Toegangscontrole</a:t>
            </a:r>
          </a:p>
          <a:p>
            <a:pPr marL="109728" indent="0">
              <a:buNone/>
            </a:pPr>
            <a:endParaRPr lang="nl-NL" dirty="0"/>
          </a:p>
          <a:p>
            <a:r>
              <a:rPr lang="nl-NL" dirty="0" smtClean="0"/>
              <a:t>Contaminatie-controle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 Isolatie </a:t>
            </a:r>
            <a:r>
              <a:rPr lang="nl-NL" dirty="0"/>
              <a:t>van de </a:t>
            </a:r>
            <a:r>
              <a:rPr lang="nl-NL" dirty="0" smtClean="0"/>
              <a:t>patiënten: gedurende 72 uur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 Vermijden </a:t>
            </a:r>
            <a:r>
              <a:rPr lang="nl-NL" dirty="0"/>
              <a:t>van contact met urine </a:t>
            </a:r>
            <a:r>
              <a:rPr lang="nl-NL" dirty="0" smtClean="0"/>
              <a:t>en </a:t>
            </a:r>
            <a:r>
              <a:rPr lang="nl-NL" dirty="0" err="1" smtClean="0"/>
              <a:t>faeces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Veiligheidsmaatregelen.</a:t>
            </a:r>
          </a:p>
        </p:txBody>
      </p:sp>
    </p:spTree>
    <p:extLst>
      <p:ext uri="{BB962C8B-B14F-4D97-AF65-F5344CB8AC3E}">
        <p14:creationId xmlns:p14="http://schemas.microsoft.com/office/powerpoint/2010/main" val="3761030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:</a:t>
            </a:r>
          </a:p>
          <a:p>
            <a:r>
              <a:rPr lang="nl-NL" dirty="0"/>
              <a:t>C</a:t>
            </a:r>
            <a:r>
              <a:rPr lang="nl-NL" dirty="0" smtClean="0"/>
              <a:t>hronische pijn</a:t>
            </a:r>
          </a:p>
          <a:p>
            <a:r>
              <a:rPr lang="nl-NL" dirty="0" smtClean="0"/>
              <a:t>Schildklieronderzoek</a:t>
            </a:r>
          </a:p>
          <a:p>
            <a:r>
              <a:rPr lang="nl-NL" dirty="0" smtClean="0"/>
              <a:t>Metastasen</a:t>
            </a:r>
          </a:p>
          <a:p>
            <a:r>
              <a:rPr lang="nl-NL" dirty="0" smtClean="0"/>
              <a:t>Onderzoek op porto systemische shunt</a:t>
            </a:r>
          </a:p>
          <a:p>
            <a:r>
              <a:rPr lang="nl-NL" dirty="0" smtClean="0"/>
              <a:t>Onduidelijke kreupelheden.</a:t>
            </a:r>
          </a:p>
          <a:p>
            <a:r>
              <a:rPr lang="nl-NL" dirty="0" smtClean="0"/>
              <a:t>Onderzoek naar ontstekingshaard.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Toepassingen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54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http://www.youtube.com/watch?v=cwNDjML-SRY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361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Einde.</a:t>
            </a:r>
            <a:endParaRPr lang="nl-NL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799"/>
            <a:ext cx="4392488" cy="403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2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Dier wordt met radio farmacon ingespoten.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Dit bestaat uit een radioactieve stof en een tracer.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De tracer zorgt dat de radioactieve stof op de juiste plek komt.</a:t>
            </a:r>
          </a:p>
          <a:p>
            <a:endParaRPr lang="nl-NL" dirty="0"/>
          </a:p>
          <a:p>
            <a:r>
              <a:rPr lang="nl-NL" dirty="0" smtClean="0"/>
              <a:t>Vaak wordt Technetium-99 gebruikt.</a:t>
            </a:r>
          </a:p>
          <a:p>
            <a:endParaRPr lang="nl-NL" dirty="0"/>
          </a:p>
          <a:p>
            <a:r>
              <a:rPr lang="nl-NL" dirty="0" smtClean="0"/>
              <a:t>Heeft half waarde tijd van 6 uur.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nl-NL" dirty="0" smtClean="0"/>
              <a:t>Werkwijze.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577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Radio Farmacon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38" y="1700808"/>
            <a:ext cx="4745925" cy="346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11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Radio actief farmacon </a:t>
            </a:r>
            <a:r>
              <a:rPr lang="nl-NL" b="1" u="sng" dirty="0" smtClean="0"/>
              <a:t>i.v.</a:t>
            </a:r>
            <a:r>
              <a:rPr lang="nl-NL" dirty="0" smtClean="0"/>
              <a:t> geïnjecteerd.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Verspreiding door lichaam: </a:t>
            </a:r>
            <a:r>
              <a:rPr lang="nl-NL" dirty="0" err="1" smtClean="0"/>
              <a:t>blood</a:t>
            </a:r>
            <a:r>
              <a:rPr lang="nl-NL" dirty="0" smtClean="0"/>
              <a:t> pool fase.</a:t>
            </a:r>
          </a:p>
          <a:p>
            <a:endParaRPr lang="nl-NL" dirty="0" smtClean="0"/>
          </a:p>
          <a:p>
            <a:r>
              <a:rPr lang="nl-NL" dirty="0" smtClean="0"/>
              <a:t>Geleidelijke opname in weefsels: weefsel fase.</a:t>
            </a:r>
          </a:p>
          <a:p>
            <a:endParaRPr lang="nl-NL" dirty="0"/>
          </a:p>
          <a:p>
            <a:r>
              <a:rPr lang="nl-NL" dirty="0" smtClean="0"/>
              <a:t>Voor bot scan: tragere opname, door binding aan Calcium hydroxy apathiet.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 Voorbereiding patiënt.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489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Patiënt zendt straling uit.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Gamma straling.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55447"/>
            <a:ext cx="8330016" cy="3106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356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Beeld is weergave van huidige situatie: radioactieve stof hoopt zich op in actief gebied.</a:t>
            </a:r>
          </a:p>
          <a:p>
            <a:r>
              <a:rPr lang="nl-NL" dirty="0" smtClean="0"/>
              <a:t>Er is sprake van metabole beeldvorming.</a:t>
            </a:r>
          </a:p>
          <a:p>
            <a:endParaRPr lang="nl-NL" dirty="0"/>
          </a:p>
          <a:p>
            <a:r>
              <a:rPr lang="nl-NL" dirty="0" smtClean="0"/>
              <a:t>Bij opname van 1 beeld: statische acquisitie, bv. botscan.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Bij opname van </a:t>
            </a:r>
            <a:r>
              <a:rPr lang="nl-NL" dirty="0" smtClean="0"/>
              <a:t>meerdere </a:t>
            </a:r>
            <a:r>
              <a:rPr lang="nl-NL" dirty="0" smtClean="0"/>
              <a:t>beelden: dynamische acquisitie bv. </a:t>
            </a:r>
            <a:r>
              <a:rPr lang="nl-NL" dirty="0" err="1" smtClean="0"/>
              <a:t>Portosystemische</a:t>
            </a:r>
            <a:r>
              <a:rPr lang="nl-NL" dirty="0" smtClean="0"/>
              <a:t> shunt.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Scintigrafie zelf.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81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Uitgezonden stralen worden opgevangen door groot Na-jodide kristal.</a:t>
            </a:r>
          </a:p>
          <a:p>
            <a:endParaRPr lang="nl-NL" dirty="0" smtClean="0"/>
          </a:p>
          <a:p>
            <a:r>
              <a:rPr lang="nl-NL" dirty="0" smtClean="0"/>
              <a:t>Straling wordt omgezet in elektrische pulsen, welke door de computer verwerkt worden en in beelden omgezet worden.</a:t>
            </a:r>
          </a:p>
          <a:p>
            <a:endParaRPr lang="nl-NL" dirty="0" smtClean="0"/>
          </a:p>
          <a:p>
            <a:r>
              <a:rPr lang="nl-NL" dirty="0" smtClean="0"/>
              <a:t>Elke straal die omgezet wordt tot een puls wordt een “</a:t>
            </a:r>
            <a:r>
              <a:rPr lang="nl-NL" dirty="0" err="1" smtClean="0"/>
              <a:t>count</a:t>
            </a:r>
            <a:r>
              <a:rPr lang="nl-NL" dirty="0" smtClean="0"/>
              <a:t>” genoemd.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Werking </a:t>
            </a:r>
            <a:r>
              <a:rPr lang="nl-NL" dirty="0" err="1" smtClean="0"/>
              <a:t>scintigraaf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237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Scintigraaf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3816424" cy="253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56" y="3284984"/>
            <a:ext cx="4700148" cy="2098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97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Maakt processen op moeilijk bereikbare plaatsen zichtbaar.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Geeft actuele stand van zaken weer.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Maakt bij botten al veranderingen van 2% zichtbaar ( </a:t>
            </a:r>
            <a:r>
              <a:rPr lang="nl-NL" dirty="0" err="1" smtClean="0"/>
              <a:t>itt</a:t>
            </a:r>
            <a:r>
              <a:rPr lang="nl-NL" dirty="0" smtClean="0"/>
              <a:t> 40% bij röntgen)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Voordelen  scintigrafie.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0622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</TotalTime>
  <Words>343</Words>
  <Application>Microsoft Office PowerPoint</Application>
  <PresentationFormat>Diavoorstelling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Concours</vt:lpstr>
      <vt:lpstr>Gamma-Scintigrafie</vt:lpstr>
      <vt:lpstr>Werkwijze.</vt:lpstr>
      <vt:lpstr>Radio Farmacon</vt:lpstr>
      <vt:lpstr> Voorbereiding patiënt.</vt:lpstr>
      <vt:lpstr>Gamma straling.</vt:lpstr>
      <vt:lpstr>Scintigrafie zelf.</vt:lpstr>
      <vt:lpstr>Werking scintigraaf.</vt:lpstr>
      <vt:lpstr>Scintigraaf</vt:lpstr>
      <vt:lpstr>Voordelen  scintigrafie.</vt:lpstr>
      <vt:lpstr>Voorbeelden van scintigrafie: elleboogdysplasie bij de hond</vt:lpstr>
      <vt:lpstr>Voorbeelden van scintigrafie: Paard pijnlijk na val.</vt:lpstr>
      <vt:lpstr>Veiligheidsmaatregelen.</vt:lpstr>
      <vt:lpstr>Veiligheidsmaatregelen.</vt:lpstr>
      <vt:lpstr>Toepassingen</vt:lpstr>
      <vt:lpstr>PowerPoint-presentatie</vt:lpstr>
      <vt:lpstr>Einde.</vt:lpstr>
    </vt:vector>
  </TitlesOfParts>
  <Company>Aoc Groene Welle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Gamma-Scintigrafie</dc:title>
  <dc:creator>tack</dc:creator>
  <cp:lastModifiedBy>A.Withaar</cp:lastModifiedBy>
  <cp:revision>14</cp:revision>
  <dcterms:created xsi:type="dcterms:W3CDTF">2011-10-03T10:22:22Z</dcterms:created>
  <dcterms:modified xsi:type="dcterms:W3CDTF">2013-09-08T14:58:12Z</dcterms:modified>
</cp:coreProperties>
</file>